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BF251-A73C-4C20-B87E-0E17795CF1FF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2053B-8872-4EBD-AAE2-FB5B13FB5F7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003232" cy="72008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Речь и доклад</a:t>
            </a:r>
            <a:endParaRPr lang="en-US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908720"/>
            <a:ext cx="84249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/>
              <a:t>Риторика (</a:t>
            </a:r>
            <a:r>
              <a:rPr lang="ru-RU" sz="2800" b="1" dirty="0" err="1" smtClean="0"/>
              <a:t>rhetos</a:t>
            </a:r>
            <a:r>
              <a:rPr lang="ru-RU" sz="2800" b="1" dirty="0" smtClean="0"/>
              <a:t> — сказанное) — учение, искусство, способ представления сказанного. </a:t>
            </a:r>
            <a:endParaRPr lang="ru-RU" sz="2800" b="1" dirty="0" smtClean="0"/>
          </a:p>
          <a:p>
            <a:pPr algn="just"/>
            <a:r>
              <a:rPr lang="ru-RU" sz="2800" b="1" dirty="0" smtClean="0"/>
              <a:t>Литературная </a:t>
            </a:r>
            <a:r>
              <a:rPr lang="ru-RU" sz="2800" b="1" dirty="0" smtClean="0"/>
              <a:t>риторика — письменная форма коммуникации. </a:t>
            </a:r>
            <a:endParaRPr lang="ru-RU" sz="2800" b="1" dirty="0" smtClean="0"/>
          </a:p>
          <a:p>
            <a:pPr algn="just"/>
            <a:r>
              <a:rPr lang="ru-RU" sz="2800" b="1" dirty="0" smtClean="0"/>
              <a:t>Прикладная </a:t>
            </a:r>
            <a:r>
              <a:rPr lang="ru-RU" sz="2800" b="1" dirty="0" smtClean="0"/>
              <a:t>риторика анализирует особенности выступающего (ритора) и его поведение. </a:t>
            </a:r>
            <a:endParaRPr lang="ru-RU" sz="2800" b="1" dirty="0" smtClean="0"/>
          </a:p>
          <a:p>
            <a:pPr algn="just"/>
            <a:r>
              <a:rPr lang="ru-RU" sz="2800" b="1" dirty="0" smtClean="0"/>
              <a:t>Искусство </a:t>
            </a:r>
            <a:r>
              <a:rPr lang="ru-RU" sz="2800" b="1" dirty="0" smtClean="0"/>
              <a:t>речи зависит от следующих факторов: </a:t>
            </a:r>
            <a:endParaRPr lang="ru-RU" sz="2800" b="1" dirty="0" smtClean="0"/>
          </a:p>
          <a:p>
            <a:pPr algn="just"/>
            <a:r>
              <a:rPr lang="ru-RU" sz="2800" b="1" dirty="0" smtClean="0"/>
              <a:t>— </a:t>
            </a:r>
            <a:r>
              <a:rPr lang="ru-RU" sz="2800" b="1" dirty="0" smtClean="0"/>
              <a:t>личности докладчика, того как он держится; </a:t>
            </a:r>
            <a:endParaRPr lang="ru-RU" sz="2800" b="1" dirty="0" smtClean="0"/>
          </a:p>
          <a:p>
            <a:pPr algn="just"/>
            <a:r>
              <a:rPr lang="ru-RU" sz="2800" b="1" dirty="0" smtClean="0"/>
              <a:t>— </a:t>
            </a:r>
            <a:r>
              <a:rPr lang="ru-RU" sz="2800" b="1" dirty="0" smtClean="0"/>
              <a:t>вербального и невербального способа передачи сообщения; </a:t>
            </a:r>
            <a:endParaRPr lang="ru-RU" sz="2800" b="1" dirty="0" smtClean="0"/>
          </a:p>
          <a:p>
            <a:pPr algn="just"/>
            <a:r>
              <a:rPr lang="ru-RU" sz="2800" b="1" dirty="0" smtClean="0"/>
              <a:t>— </a:t>
            </a:r>
            <a:r>
              <a:rPr lang="ru-RU" sz="2800" b="1" dirty="0" smtClean="0"/>
              <a:t>содержания и структуры сообщения. </a:t>
            </a:r>
            <a:endParaRPr lang="en-US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FF0000"/>
                </a:solidFill>
              </a:rPr>
              <a:t>Личность и поведение выступающего связаны с его психологическими качествами</a:t>
            </a:r>
            <a:r>
              <a:rPr lang="ru-RU" sz="3200" dirty="0" smtClean="0"/>
              <a:t>: </a:t>
            </a:r>
            <a:endParaRPr lang="ru-RU" sz="3200" dirty="0" smtClean="0"/>
          </a:p>
          <a:p>
            <a:pPr algn="just"/>
            <a:r>
              <a:rPr lang="ru-RU" sz="3200" dirty="0" smtClean="0"/>
              <a:t>—</a:t>
            </a:r>
            <a:r>
              <a:rPr lang="ru-RU" sz="3200" b="1" i="1" dirty="0" err="1" smtClean="0"/>
              <a:t>самовосприятием</a:t>
            </a:r>
            <a:r>
              <a:rPr lang="ru-RU" sz="3200" b="1" i="1" dirty="0" smtClean="0"/>
              <a:t>, выражающим уверенность в себе, доверие к себе, соответствующим поведением; </a:t>
            </a:r>
            <a:endParaRPr lang="ru-RU" sz="3200" b="1" i="1" dirty="0" smtClean="0"/>
          </a:p>
          <a:p>
            <a:pPr algn="just"/>
            <a:r>
              <a:rPr lang="ru-RU" sz="3200" b="1" i="1" dirty="0" smtClean="0"/>
              <a:t>— </a:t>
            </a:r>
            <a:r>
              <a:rPr lang="ru-RU" sz="3200" b="1" i="1" dirty="0" smtClean="0"/>
              <a:t>эмоциональной выразительностью, способностью управлять эмоциями и при необходимости их демонстрировать; </a:t>
            </a:r>
            <a:endParaRPr lang="ru-RU" sz="3200" b="1" i="1" dirty="0" smtClean="0"/>
          </a:p>
          <a:p>
            <a:pPr algn="just"/>
            <a:r>
              <a:rPr lang="ru-RU" sz="3200" b="1" i="1" dirty="0" smtClean="0"/>
              <a:t>— </a:t>
            </a:r>
            <a:r>
              <a:rPr lang="ru-RU" sz="3200" b="1" i="1" dirty="0" smtClean="0"/>
              <a:t>способностью к содержательной оценке слушателей и их точек зрения; </a:t>
            </a:r>
            <a:endParaRPr lang="ru-RU" sz="3200" b="1" i="1" dirty="0" smtClean="0"/>
          </a:p>
          <a:p>
            <a:pPr algn="just"/>
            <a:r>
              <a:rPr lang="ru-RU" sz="3200" b="1" i="1" dirty="0" smtClean="0"/>
              <a:t>— </a:t>
            </a:r>
            <a:r>
              <a:rPr lang="ru-RU" sz="3200" b="1" i="1" dirty="0" smtClean="0"/>
              <a:t>способностью к идентификации с предметом и содержанием выступления</a:t>
            </a:r>
            <a:endParaRPr lang="en-US" sz="3200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49694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Обращается внимание на следующее: </a:t>
            </a:r>
          </a:p>
          <a:p>
            <a:pPr marL="457200" indent="-457200" algn="just">
              <a:buAutoNum type="arabicPeriod"/>
            </a:pPr>
            <a:r>
              <a:rPr lang="ru-RU" sz="2000" b="1" i="1" dirty="0" smtClean="0"/>
              <a:t>Визуальный образ — одежда, телодвижения, мимика, жесты, визуальный контакт с аудиторией</a:t>
            </a:r>
            <a:r>
              <a:rPr lang="ru-RU" sz="2000" dirty="0" smtClean="0"/>
              <a:t>. </a:t>
            </a:r>
            <a:r>
              <a:rPr lang="ru-RU" sz="2000" b="1" i="1" dirty="0" smtClean="0"/>
              <a:t>Жестикуляция отражает эмоции, формирует связь со слушателями, является способом снятия стресса</a:t>
            </a:r>
            <a:r>
              <a:rPr lang="ru-RU" sz="2000" dirty="0" smtClean="0"/>
              <a:t>. </a:t>
            </a:r>
            <a:r>
              <a:rPr lang="ru-RU" sz="2000" b="1" i="1" dirty="0" smtClean="0"/>
              <a:t>Мимика передает внутренние чувства выступающего. В то же время гримасы воспринимаются как самозащита и снижают убедительность выступления. </a:t>
            </a:r>
            <a:r>
              <a:rPr lang="ru-RU" sz="2000" u="sng" dirty="0" smtClean="0"/>
              <a:t>Визуальный контакт с аудиторией — прямой взгляд подчеркивает значение сказанного, способствует установлению доверия. </a:t>
            </a:r>
          </a:p>
          <a:p>
            <a:pPr marL="457200" indent="-457200" algn="just">
              <a:buAutoNum type="arabicPeriod"/>
            </a:pPr>
            <a:r>
              <a:rPr lang="ru-RU" sz="2000" b="1" i="1" dirty="0" smtClean="0"/>
              <a:t>Акустический образ — дыхание, артикуляция, произношение, интонация, модуляция, темп речи, паузы, грамотность речи</a:t>
            </a:r>
            <a:r>
              <a:rPr lang="ru-RU" sz="2000" dirty="0" smtClean="0"/>
              <a:t>. </a:t>
            </a:r>
            <a:r>
              <a:rPr lang="ru-RU" sz="2000" b="1" i="1" dirty="0" smtClean="0"/>
              <a:t>Артикуляция </a:t>
            </a:r>
            <a:r>
              <a:rPr lang="ru-RU" sz="2000" dirty="0" smtClean="0"/>
              <a:t>— техническая способность выступающего к акустически и фонетически соответствующему </a:t>
            </a:r>
            <a:r>
              <a:rPr lang="ru-RU" sz="2000" dirty="0" err="1" smtClean="0"/>
              <a:t>выговариванию</a:t>
            </a:r>
            <a:r>
              <a:rPr lang="ru-RU" sz="2000" dirty="0" smtClean="0"/>
              <a:t> согласных, гласных и слогов. </a:t>
            </a:r>
            <a:r>
              <a:rPr lang="ru-RU" sz="2000" b="1" i="1" dirty="0" smtClean="0"/>
              <a:t>Интонация </a:t>
            </a:r>
            <a:r>
              <a:rPr lang="ru-RU" sz="2000" dirty="0" smtClean="0"/>
              <a:t>— </a:t>
            </a:r>
            <a:r>
              <a:rPr lang="ru-RU" sz="2000" dirty="0" err="1" smtClean="0"/>
              <a:t>мелодизм</a:t>
            </a:r>
            <a:r>
              <a:rPr lang="ru-RU" sz="2000" dirty="0" smtClean="0"/>
              <a:t> речи, различное озвучивание важных и менее важных слов в одном предложении. </a:t>
            </a:r>
            <a:r>
              <a:rPr lang="ru-RU" sz="2000" b="1" i="1" dirty="0" smtClean="0"/>
              <a:t>Темп речи</a:t>
            </a:r>
            <a:r>
              <a:rPr lang="ru-RU" sz="2000" dirty="0" smtClean="0"/>
              <a:t>: высокий темп речи перенапрягает слушателей, низкий — недогружает. </a:t>
            </a:r>
            <a:r>
              <a:rPr lang="ru-RU" sz="2000" b="1" i="1" dirty="0" smtClean="0"/>
              <a:t>Паузы</a:t>
            </a:r>
            <a:r>
              <a:rPr lang="ru-RU" sz="2000" dirty="0" smtClean="0"/>
              <a:t> выступающему нужны для визуального контакта, оценки оптимальности темпа речи, чтобы перевести дыхание, а слушателям — для того, чтобы переработать сказанное, настроиться на дальнейшее восприятие.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56895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Целью </a:t>
            </a:r>
            <a:r>
              <a:rPr lang="ru-RU" sz="2400" b="1" dirty="0" smtClean="0">
                <a:solidFill>
                  <a:srgbClr val="FF0000"/>
                </a:solidFill>
              </a:rPr>
              <a:t>доклада является информирование, а целью презентации — </a:t>
            </a:r>
            <a:r>
              <a:rPr lang="ru-RU" sz="2400" b="1" dirty="0" smtClean="0">
                <a:solidFill>
                  <a:srgbClr val="FF0000"/>
                </a:solidFill>
              </a:rPr>
              <a:t>убеждение.</a:t>
            </a: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Успешность доклада базируется на трех моментах: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algn="just"/>
            <a:r>
              <a:rPr lang="ru-RU" sz="2400" b="1" i="1" dirty="0" smtClean="0"/>
              <a:t>— </a:t>
            </a:r>
            <a:r>
              <a:rPr lang="ru-RU" sz="2400" b="1" i="1" dirty="0" smtClean="0"/>
              <a:t>продуманное построение доклада; </a:t>
            </a:r>
            <a:endParaRPr lang="ru-RU" sz="2400" b="1" i="1" dirty="0" smtClean="0"/>
          </a:p>
          <a:p>
            <a:pPr algn="just"/>
            <a:r>
              <a:rPr lang="ru-RU" sz="2400" b="1" i="1" dirty="0" smtClean="0"/>
              <a:t>— </a:t>
            </a:r>
            <a:r>
              <a:rPr lang="ru-RU" sz="2400" b="1" i="1" dirty="0" smtClean="0"/>
              <a:t>наглядное визуальное представление содержания; </a:t>
            </a:r>
            <a:endParaRPr lang="ru-RU" sz="2400" b="1" i="1" dirty="0" smtClean="0"/>
          </a:p>
          <a:p>
            <a:pPr algn="just"/>
            <a:r>
              <a:rPr lang="ru-RU" sz="2400" b="1" i="1" dirty="0" smtClean="0"/>
              <a:t>— </a:t>
            </a:r>
            <a:r>
              <a:rPr lang="ru-RU" sz="2400" b="1" i="1" dirty="0" smtClean="0"/>
              <a:t>профессиональное поведение докладчика, зависящее от соблюдения основных правил </a:t>
            </a:r>
            <a:r>
              <a:rPr lang="ru-RU" sz="2400" b="1" i="1" dirty="0" smtClean="0"/>
              <a:t>риторики</a:t>
            </a: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При подготовке доклада следует уделять внимание следующему: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algn="just"/>
            <a:r>
              <a:rPr lang="ru-RU" sz="2400" b="1" i="1" dirty="0" smtClean="0"/>
              <a:t>— </a:t>
            </a:r>
            <a:r>
              <a:rPr lang="ru-RU" sz="2400" b="1" i="1" dirty="0" smtClean="0"/>
              <a:t>тема и цель доклада, </a:t>
            </a:r>
            <a:endParaRPr lang="ru-RU" sz="2400" b="1" i="1" dirty="0" smtClean="0"/>
          </a:p>
          <a:p>
            <a:pPr algn="just"/>
            <a:r>
              <a:rPr lang="ru-RU" sz="2400" b="1" i="1" dirty="0" smtClean="0"/>
              <a:t>целевая </a:t>
            </a:r>
            <a:r>
              <a:rPr lang="ru-RU" sz="2400" b="1" i="1" dirty="0" smtClean="0"/>
              <a:t>аудитория; </a:t>
            </a:r>
            <a:endParaRPr lang="ru-RU" sz="2400" b="1" i="1" dirty="0" smtClean="0"/>
          </a:p>
          <a:p>
            <a:pPr algn="just"/>
            <a:r>
              <a:rPr lang="ru-RU" sz="2400" b="1" i="1" dirty="0" smtClean="0"/>
              <a:t>— </a:t>
            </a:r>
            <a:r>
              <a:rPr lang="ru-RU" sz="2400" b="1" i="1" dirty="0" smtClean="0"/>
              <a:t>структурирование и наглядность доклада; </a:t>
            </a:r>
            <a:endParaRPr lang="ru-RU" sz="2400" b="1" i="1" dirty="0" smtClean="0"/>
          </a:p>
          <a:p>
            <a:pPr algn="just"/>
            <a:r>
              <a:rPr lang="ru-RU" sz="2400" b="1" i="1" dirty="0" smtClean="0"/>
              <a:t>— </a:t>
            </a:r>
            <a:r>
              <a:rPr lang="ru-RU" sz="2400" b="1" i="1" dirty="0" smtClean="0"/>
              <a:t>организация и проведение </a:t>
            </a:r>
            <a:r>
              <a:rPr lang="ru-RU" sz="2400" b="1" i="1" dirty="0" smtClean="0"/>
              <a:t>доклада.</a:t>
            </a:r>
          </a:p>
          <a:p>
            <a:pPr algn="just"/>
            <a:r>
              <a:rPr lang="ru-RU" sz="2400" i="1" dirty="0" smtClean="0"/>
              <a:t>При проведении выступления, доклада или презентации особо важное значение имеет первая минута выступления. Она может оказаться решающей для расположения аудитории и восприятия ею вашего </a:t>
            </a:r>
            <a:r>
              <a:rPr lang="ru-RU" sz="2400" i="1" dirty="0" smtClean="0"/>
              <a:t>выступления.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072" y="260648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Схематическое </a:t>
            </a:r>
            <a:r>
              <a:rPr lang="ru-RU" sz="3200" b="1" dirty="0" smtClean="0">
                <a:solidFill>
                  <a:srgbClr val="FF0000"/>
                </a:solidFill>
              </a:rPr>
              <a:t>изображение структур доклада и презентации</a:t>
            </a:r>
            <a:r>
              <a:rPr lang="ru-RU" sz="3200" b="1" dirty="0" smtClean="0">
                <a:solidFill>
                  <a:srgbClr val="FF0000"/>
                </a:solidFill>
              </a:rPr>
              <a:t>: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683568" y="1196752"/>
            <a:ext cx="1346448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1187624" y="1988840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Овал 6"/>
          <p:cNvSpPr/>
          <p:nvPr/>
        </p:nvSpPr>
        <p:spPr>
          <a:xfrm>
            <a:off x="683568" y="2348880"/>
            <a:ext cx="129614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55576" y="3501008"/>
            <a:ext cx="122413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115616" y="2996952"/>
            <a:ext cx="4846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Стрелка вниз 9"/>
          <p:cNvSpPr/>
          <p:nvPr/>
        </p:nvSpPr>
        <p:spPr>
          <a:xfrm>
            <a:off x="1115616" y="4365104"/>
            <a:ext cx="4846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Овал 10"/>
          <p:cNvSpPr/>
          <p:nvPr/>
        </p:nvSpPr>
        <p:spPr>
          <a:xfrm>
            <a:off x="827584" y="4869160"/>
            <a:ext cx="120243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4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23728" y="1412776"/>
            <a:ext cx="64087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а — линейный </a:t>
            </a:r>
            <a:r>
              <a:rPr lang="ru-RU" sz="3200" b="1" dirty="0" smtClean="0"/>
              <a:t>подход</a:t>
            </a:r>
          </a:p>
          <a:p>
            <a:endParaRPr lang="ru-RU" sz="3200" b="1" dirty="0" smtClean="0"/>
          </a:p>
          <a:p>
            <a:pPr marL="457200" indent="-457200">
              <a:buAutoNum type="arabicPeriod"/>
            </a:pPr>
            <a:r>
              <a:rPr lang="ru-RU" sz="3200" b="1" dirty="0" smtClean="0"/>
              <a:t>Общая </a:t>
            </a:r>
            <a:r>
              <a:rPr lang="ru-RU" sz="3200" b="1" dirty="0" smtClean="0"/>
              <a:t>ситуация. </a:t>
            </a:r>
            <a:endParaRPr lang="ru-RU" sz="3200" b="1" dirty="0" smtClean="0"/>
          </a:p>
          <a:p>
            <a:pPr marL="457200" indent="-457200"/>
            <a:r>
              <a:rPr lang="ru-RU" sz="3200" b="1" dirty="0" smtClean="0"/>
              <a:t>2</a:t>
            </a:r>
            <a:r>
              <a:rPr lang="ru-RU" sz="3200" b="1" dirty="0" smtClean="0"/>
              <a:t>. Специфичная проблематика. </a:t>
            </a:r>
            <a:endParaRPr lang="ru-RU" sz="3200" b="1" dirty="0" smtClean="0"/>
          </a:p>
          <a:p>
            <a:pPr marL="457200" indent="-457200"/>
            <a:r>
              <a:rPr lang="ru-RU" sz="3200" b="1" dirty="0" smtClean="0"/>
              <a:t>3</a:t>
            </a:r>
            <a:r>
              <a:rPr lang="ru-RU" sz="3200" b="1" dirty="0" smtClean="0"/>
              <a:t>. Проделанные действия. </a:t>
            </a:r>
            <a:endParaRPr lang="ru-RU" sz="3200" b="1" dirty="0" smtClean="0"/>
          </a:p>
          <a:p>
            <a:pPr marL="457200" indent="-457200"/>
            <a:r>
              <a:rPr lang="ru-RU" sz="3200" b="1" dirty="0" smtClean="0"/>
              <a:t>4</a:t>
            </a:r>
            <a:r>
              <a:rPr lang="ru-RU" sz="3200" b="1" dirty="0" smtClean="0"/>
              <a:t>. Полученные результаты. </a:t>
            </a:r>
            <a:endParaRPr lang="ru-RU" sz="3200" b="1" dirty="0" smtClean="0"/>
          </a:p>
          <a:p>
            <a:pPr marL="457200" indent="-457200"/>
            <a:r>
              <a:rPr lang="ru-RU" sz="3200" b="1" dirty="0" smtClean="0"/>
              <a:t>5</a:t>
            </a:r>
            <a:r>
              <a:rPr lang="ru-RU" sz="3200" b="1" dirty="0" smtClean="0"/>
              <a:t>. Интерпретация (возможные последствия).</a:t>
            </a:r>
            <a:endParaRPr lang="en-US" sz="3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5801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б — параллельный подход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95536" y="4293096"/>
            <a:ext cx="2736304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5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51520" y="1124744"/>
            <a:ext cx="141845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 flipH="1">
            <a:off x="899592" y="2060848"/>
            <a:ext cx="144016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251520" y="2636912"/>
            <a:ext cx="1512168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2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051720" y="1124744"/>
            <a:ext cx="141845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3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2699792" y="1988840"/>
            <a:ext cx="72008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2051720" y="2636912"/>
            <a:ext cx="144016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4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971600" y="3573016"/>
            <a:ext cx="216024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Стрелка вниз 18"/>
          <p:cNvSpPr/>
          <p:nvPr/>
        </p:nvSpPr>
        <p:spPr>
          <a:xfrm>
            <a:off x="2483768" y="3645024"/>
            <a:ext cx="216024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Прямоугольник 19"/>
          <p:cNvSpPr/>
          <p:nvPr/>
        </p:nvSpPr>
        <p:spPr>
          <a:xfrm>
            <a:off x="3779912" y="1052737"/>
            <a:ext cx="48965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 smtClean="0"/>
              <a:t>Александров </a:t>
            </a:r>
            <a:r>
              <a:rPr lang="ru-RU" sz="3200" dirty="0" smtClean="0"/>
              <a:t>установил. </a:t>
            </a:r>
            <a:endParaRPr lang="ru-RU" sz="3200" dirty="0" smtClean="0"/>
          </a:p>
          <a:p>
            <a:pPr marL="342900" indent="-342900">
              <a:buAutoNum type="arabicPeriod"/>
            </a:pPr>
            <a:r>
              <a:rPr lang="ru-RU" sz="3200" dirty="0" smtClean="0"/>
              <a:t> </a:t>
            </a:r>
            <a:r>
              <a:rPr lang="ru-RU" sz="3200" dirty="0" smtClean="0"/>
              <a:t>Александров интерпретировал. </a:t>
            </a:r>
            <a:endParaRPr lang="ru-RU" sz="3200" dirty="0" smtClean="0"/>
          </a:p>
          <a:p>
            <a:pPr marL="342900" indent="-342900">
              <a:buAutoNum type="arabicPeriod"/>
            </a:pPr>
            <a:r>
              <a:rPr lang="ru-RU" sz="3200" dirty="0" smtClean="0"/>
              <a:t> </a:t>
            </a:r>
            <a:r>
              <a:rPr lang="ru-RU" sz="3200" dirty="0" smtClean="0"/>
              <a:t>Бергман установил. </a:t>
            </a:r>
            <a:endParaRPr lang="ru-RU" sz="3200" dirty="0" smtClean="0"/>
          </a:p>
          <a:p>
            <a:pPr marL="342900" indent="-342900">
              <a:buAutoNum type="arabicPeriod"/>
            </a:pPr>
            <a:r>
              <a:rPr lang="ru-RU" sz="3200" dirty="0" smtClean="0"/>
              <a:t>Бергман </a:t>
            </a:r>
            <a:r>
              <a:rPr lang="ru-RU" sz="3200" dirty="0" smtClean="0"/>
              <a:t>дал иную интерпретацию. </a:t>
            </a:r>
            <a:endParaRPr lang="ru-RU" sz="3200" dirty="0" smtClean="0"/>
          </a:p>
          <a:p>
            <a:pPr marL="342900" indent="-342900"/>
            <a:r>
              <a:rPr lang="ru-RU" sz="3200" dirty="0" smtClean="0"/>
              <a:t>5.    </a:t>
            </a:r>
            <a:r>
              <a:rPr lang="ru-RU" sz="3200" dirty="0" smtClean="0"/>
              <a:t>Наша интерпретация объясняет оба результата</a:t>
            </a:r>
            <a:r>
              <a:rPr lang="ru-RU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483768" y="52292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5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2843808" y="4509120"/>
            <a:ext cx="7200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Овал 3"/>
          <p:cNvSpPr/>
          <p:nvPr/>
        </p:nvSpPr>
        <p:spPr>
          <a:xfrm>
            <a:off x="2411760" y="357301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4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267744" y="184482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3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771800" y="2780928"/>
            <a:ext cx="144016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Овал 6"/>
          <p:cNvSpPr/>
          <p:nvPr/>
        </p:nvSpPr>
        <p:spPr>
          <a:xfrm>
            <a:off x="3275856" y="980728"/>
            <a:ext cx="108012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</a:t>
            </a:r>
            <a:endParaRPr lang="en-US" sz="2800" b="1" dirty="0">
              <a:solidFill>
                <a:schemeClr val="tx1"/>
              </a:solidFill>
            </a:endParaRPr>
          </a:p>
        </p:txBody>
      </p:sp>
      <p:cxnSp>
        <p:nvCxnSpPr>
          <p:cNvPr id="25" name="Скругленная соединительная линия 24"/>
          <p:cNvCxnSpPr/>
          <p:nvPr/>
        </p:nvCxnSpPr>
        <p:spPr>
          <a:xfrm rot="5400000">
            <a:off x="3203848" y="1844824"/>
            <a:ext cx="288032" cy="144016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1187624" y="908720"/>
            <a:ext cx="108012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36" name="Скругленная соединительная линия 35"/>
          <p:cNvCxnSpPr/>
          <p:nvPr/>
        </p:nvCxnSpPr>
        <p:spPr>
          <a:xfrm>
            <a:off x="1907704" y="1700808"/>
            <a:ext cx="914400" cy="914400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2411760" y="260648"/>
            <a:ext cx="54726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rgbClr val="FF0000"/>
                </a:solidFill>
              </a:rPr>
              <a:t>в — подход на противоречиях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563888" y="2276872"/>
            <a:ext cx="53285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ru-RU" sz="2800" dirty="0" smtClean="0"/>
              <a:t>Александров </a:t>
            </a:r>
            <a:r>
              <a:rPr lang="ru-RU" sz="2800" dirty="0" smtClean="0"/>
              <a:t>установил. </a:t>
            </a:r>
            <a:endParaRPr lang="ru-RU" sz="2800" dirty="0" smtClean="0"/>
          </a:p>
          <a:p>
            <a:pPr marL="457200" indent="-457200" algn="just">
              <a:buAutoNum type="arabicPeriod"/>
            </a:pPr>
            <a:r>
              <a:rPr lang="ru-RU" sz="2800" dirty="0" smtClean="0"/>
              <a:t> </a:t>
            </a:r>
            <a:r>
              <a:rPr lang="ru-RU" sz="2800" dirty="0" smtClean="0"/>
              <a:t>Бергман установил. </a:t>
            </a:r>
            <a:endParaRPr lang="ru-RU" sz="2800" dirty="0" smtClean="0"/>
          </a:p>
          <a:p>
            <a:pPr marL="457200" indent="-457200" algn="just">
              <a:buAutoNum type="arabicPeriod"/>
            </a:pPr>
            <a:r>
              <a:rPr lang="ru-RU" sz="2800" dirty="0" smtClean="0"/>
              <a:t> </a:t>
            </a:r>
            <a:r>
              <a:rPr lang="ru-RU" sz="2800" dirty="0" err="1" smtClean="0"/>
              <a:t>Возникет</a:t>
            </a:r>
            <a:r>
              <a:rPr lang="ru-RU" sz="2800" dirty="0" smtClean="0"/>
              <a:t> противоречие. </a:t>
            </a:r>
            <a:endParaRPr lang="ru-RU" sz="2800" dirty="0" smtClean="0"/>
          </a:p>
          <a:p>
            <a:pPr marL="457200" indent="-457200" algn="just">
              <a:buAutoNum type="arabicPeriod"/>
            </a:pPr>
            <a:r>
              <a:rPr lang="ru-RU" sz="2800" dirty="0" smtClean="0"/>
              <a:t> </a:t>
            </a:r>
            <a:r>
              <a:rPr lang="ru-RU" sz="2800" dirty="0" smtClean="0"/>
              <a:t>Результаты наших исследований. </a:t>
            </a:r>
            <a:endParaRPr lang="ru-RU" sz="2800" dirty="0" smtClean="0"/>
          </a:p>
          <a:p>
            <a:pPr marL="457200" indent="-457200" algn="just"/>
            <a:r>
              <a:rPr lang="ru-RU" sz="2800" dirty="0" smtClean="0"/>
              <a:t>5.  </a:t>
            </a:r>
            <a:r>
              <a:rPr lang="ru-RU" sz="2800" dirty="0" smtClean="0"/>
              <a:t>Указывают на следующее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9" y="260648"/>
            <a:ext cx="37245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г — презентация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419872" y="1124744"/>
            <a:ext cx="77038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en-US" dirty="0"/>
          </a:p>
        </p:txBody>
      </p:sp>
      <p:sp>
        <p:nvSpPr>
          <p:cNvPr id="4" name="Овал 3"/>
          <p:cNvSpPr/>
          <p:nvPr/>
        </p:nvSpPr>
        <p:spPr>
          <a:xfrm>
            <a:off x="3419872" y="1988840"/>
            <a:ext cx="770384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en-US" dirty="0"/>
          </a:p>
        </p:txBody>
      </p:sp>
      <p:sp>
        <p:nvSpPr>
          <p:cNvPr id="5" name="Овал 4"/>
          <p:cNvSpPr/>
          <p:nvPr/>
        </p:nvSpPr>
        <p:spPr>
          <a:xfrm>
            <a:off x="3419872" y="2852936"/>
            <a:ext cx="79208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en-US" dirty="0"/>
          </a:p>
        </p:txBody>
      </p:sp>
      <p:sp>
        <p:nvSpPr>
          <p:cNvPr id="6" name="Овал 5"/>
          <p:cNvSpPr/>
          <p:nvPr/>
        </p:nvSpPr>
        <p:spPr>
          <a:xfrm>
            <a:off x="3491880" y="3861048"/>
            <a:ext cx="720080" cy="698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en-US" dirty="0"/>
          </a:p>
        </p:txBody>
      </p:sp>
      <p:sp>
        <p:nvSpPr>
          <p:cNvPr id="7" name="Овал 6"/>
          <p:cNvSpPr/>
          <p:nvPr/>
        </p:nvSpPr>
        <p:spPr>
          <a:xfrm>
            <a:off x="3491880" y="4725144"/>
            <a:ext cx="770384" cy="7703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en-US" dirty="0"/>
          </a:p>
        </p:txBody>
      </p:sp>
      <p:sp>
        <p:nvSpPr>
          <p:cNvPr id="8" name="Овал 7"/>
          <p:cNvSpPr/>
          <p:nvPr/>
        </p:nvSpPr>
        <p:spPr>
          <a:xfrm>
            <a:off x="3563888" y="5733256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en-US" dirty="0"/>
          </a:p>
        </p:txBody>
      </p:sp>
      <p:sp>
        <p:nvSpPr>
          <p:cNvPr id="9" name="Овал 8"/>
          <p:cNvSpPr/>
          <p:nvPr/>
        </p:nvSpPr>
        <p:spPr>
          <a:xfrm>
            <a:off x="1979712" y="4005064"/>
            <a:ext cx="720080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en-US" dirty="0"/>
          </a:p>
        </p:txBody>
      </p:sp>
      <p:sp>
        <p:nvSpPr>
          <p:cNvPr id="10" name="Овал 9"/>
          <p:cNvSpPr/>
          <p:nvPr/>
        </p:nvSpPr>
        <p:spPr>
          <a:xfrm>
            <a:off x="4860032" y="3933056"/>
            <a:ext cx="792088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en-US" dirty="0"/>
          </a:p>
        </p:txBody>
      </p:sp>
      <p:sp>
        <p:nvSpPr>
          <p:cNvPr id="17" name="Дуга 16"/>
          <p:cNvSpPr/>
          <p:nvPr/>
        </p:nvSpPr>
        <p:spPr>
          <a:xfrm>
            <a:off x="3491880" y="3356992"/>
            <a:ext cx="1418456" cy="113042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Дуга 17"/>
          <p:cNvSpPr/>
          <p:nvPr/>
        </p:nvSpPr>
        <p:spPr>
          <a:xfrm>
            <a:off x="3995936" y="4509120"/>
            <a:ext cx="1512168" cy="914400"/>
          </a:xfrm>
          <a:prstGeom prst="arc">
            <a:avLst>
              <a:gd name="adj1" fmla="val 16200000"/>
              <a:gd name="adj2" fmla="val 119632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Дуга 19"/>
          <p:cNvSpPr/>
          <p:nvPr/>
        </p:nvSpPr>
        <p:spPr>
          <a:xfrm flipH="1">
            <a:off x="2483768" y="3140968"/>
            <a:ext cx="1152128" cy="2498576"/>
          </a:xfrm>
          <a:prstGeom prst="arc">
            <a:avLst>
              <a:gd name="adj1" fmla="val 15273456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Дуга 20"/>
          <p:cNvSpPr/>
          <p:nvPr/>
        </p:nvSpPr>
        <p:spPr>
          <a:xfrm>
            <a:off x="1835696" y="4221088"/>
            <a:ext cx="1656184" cy="1800200"/>
          </a:xfrm>
          <a:prstGeom prst="arc">
            <a:avLst>
              <a:gd name="adj1" fmla="val 16200000"/>
              <a:gd name="adj2" fmla="val 102409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5796136" y="548680"/>
            <a:ext cx="28803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Проблема. 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 Наше предположение. 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Позитивные результаты решения. </a:t>
            </a:r>
            <a:endParaRPr lang="ru-RU" sz="2400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Доказательства правильности наших предположений. </a:t>
            </a:r>
            <a:endParaRPr lang="ru-RU" sz="2400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Обобщение предложений, результатов. </a:t>
            </a:r>
            <a:endParaRPr lang="ru-RU" sz="2400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 План действий.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56895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  <a:cs typeface="Aharoni" pitchFamily="2" charset="-79"/>
              </a:rPr>
              <a:t>Для того чтобы с самого начала выступления иметь возможность расположить к себе аудиторию, необходимо: </a:t>
            </a:r>
            <a:endParaRPr lang="ru-RU" sz="2000" b="1" dirty="0" smtClean="0">
              <a:solidFill>
                <a:srgbClr val="FF0000"/>
              </a:solidFill>
              <a:cs typeface="Aharoni" pitchFamily="2" charset="-79"/>
            </a:endParaRPr>
          </a:p>
          <a:p>
            <a:pPr algn="just"/>
            <a:r>
              <a:rPr lang="ru-RU" sz="2000" b="1" i="1" dirty="0" smtClean="0">
                <a:cs typeface="Aharoni" pitchFamily="2" charset="-79"/>
              </a:rPr>
              <a:t>— </a:t>
            </a:r>
            <a:r>
              <a:rPr lang="ru-RU" sz="2000" b="1" i="1" dirty="0" smtClean="0">
                <a:cs typeface="Aharoni" pitchFamily="2" charset="-79"/>
              </a:rPr>
              <a:t>иметь наготове материал выступления (текст, блокнот, слайды, диски и т.д.); </a:t>
            </a:r>
            <a:endParaRPr lang="ru-RU" sz="2000" b="1" i="1" dirty="0" smtClean="0">
              <a:cs typeface="Aharoni" pitchFamily="2" charset="-79"/>
            </a:endParaRPr>
          </a:p>
          <a:p>
            <a:pPr algn="just"/>
            <a:r>
              <a:rPr lang="ru-RU" sz="2000" b="1" i="1" dirty="0" smtClean="0">
                <a:cs typeface="Aharoni" pitchFamily="2" charset="-79"/>
              </a:rPr>
              <a:t>— </a:t>
            </a:r>
            <a:r>
              <a:rPr lang="ru-RU" sz="2000" b="1" i="1" dirty="0" smtClean="0">
                <a:cs typeface="Aharoni" pitchFamily="2" charset="-79"/>
              </a:rPr>
              <a:t>динамично встать и пройти к месту доклада; </a:t>
            </a:r>
            <a:endParaRPr lang="ru-RU" sz="2000" b="1" i="1" dirty="0" smtClean="0">
              <a:cs typeface="Aharoni" pitchFamily="2" charset="-79"/>
            </a:endParaRPr>
          </a:p>
          <a:p>
            <a:pPr algn="just"/>
            <a:r>
              <a:rPr lang="ru-RU" sz="2000" b="1" i="1" dirty="0" smtClean="0">
                <a:cs typeface="Aharoni" pitchFamily="2" charset="-79"/>
              </a:rPr>
              <a:t>— </a:t>
            </a:r>
            <a:r>
              <a:rPr lang="ru-RU" sz="2000" b="1" i="1" dirty="0" smtClean="0">
                <a:cs typeface="Aharoni" pitchFamily="2" charset="-79"/>
              </a:rPr>
              <a:t>при формальной обстановке провести церемонию приветствия (с дружеским выражением лица приветствие в сторону слушателей); </a:t>
            </a:r>
            <a:endParaRPr lang="ru-RU" sz="2000" b="1" i="1" dirty="0" smtClean="0">
              <a:cs typeface="Aharoni" pitchFamily="2" charset="-79"/>
            </a:endParaRPr>
          </a:p>
          <a:p>
            <a:pPr algn="just"/>
            <a:r>
              <a:rPr lang="ru-RU" sz="2000" b="1" i="1" dirty="0" smtClean="0">
                <a:cs typeface="Aharoni" pitchFamily="2" charset="-79"/>
              </a:rPr>
              <a:t>— </a:t>
            </a:r>
            <a:r>
              <a:rPr lang="ru-RU" sz="2000" b="1" i="1" dirty="0" smtClean="0">
                <a:cs typeface="Aharoni" pitchFamily="2" charset="-79"/>
              </a:rPr>
              <a:t>разместить всё необходимое в нужном порядке (бумага, указка, часы и т.д.); </a:t>
            </a:r>
            <a:endParaRPr lang="ru-RU" sz="2000" b="1" i="1" dirty="0" smtClean="0">
              <a:cs typeface="Aharoni" pitchFamily="2" charset="-79"/>
            </a:endParaRPr>
          </a:p>
          <a:p>
            <a:pPr algn="just"/>
            <a:r>
              <a:rPr lang="ru-RU" sz="2000" b="1" i="1" dirty="0" smtClean="0">
                <a:cs typeface="Aharoni" pitchFamily="2" charset="-79"/>
              </a:rPr>
              <a:t>— </a:t>
            </a:r>
            <a:r>
              <a:rPr lang="ru-RU" sz="2000" b="1" i="1" dirty="0" smtClean="0">
                <a:cs typeface="Aharoni" pitchFamily="2" charset="-79"/>
              </a:rPr>
              <a:t>проверить готовность оборудования, если раньше это было невозможно сделать; </a:t>
            </a:r>
            <a:endParaRPr lang="ru-RU" sz="2000" b="1" i="1" dirty="0" smtClean="0">
              <a:cs typeface="Aharoni" pitchFamily="2" charset="-79"/>
            </a:endParaRPr>
          </a:p>
          <a:p>
            <a:pPr algn="just"/>
            <a:r>
              <a:rPr lang="ru-RU" sz="2000" b="1" i="1" dirty="0" smtClean="0">
                <a:cs typeface="Aharoni" pitchFamily="2" charset="-79"/>
              </a:rPr>
              <a:t>— </a:t>
            </a:r>
            <a:r>
              <a:rPr lang="ru-RU" sz="2000" b="1" i="1" dirty="0" smtClean="0">
                <a:cs typeface="Aharoni" pitchFamily="2" charset="-79"/>
              </a:rPr>
              <a:t>включить оборудование, при этом первый кадр настроен, но на большой экран для аудитории не выведен; </a:t>
            </a:r>
            <a:endParaRPr lang="ru-RU" sz="2000" b="1" i="1" dirty="0" smtClean="0">
              <a:cs typeface="Aharoni" pitchFamily="2" charset="-79"/>
            </a:endParaRPr>
          </a:p>
          <a:p>
            <a:pPr algn="just"/>
            <a:r>
              <a:rPr lang="ru-RU" sz="2000" b="1" i="1" dirty="0" smtClean="0">
                <a:cs typeface="Aharoni" pitchFamily="2" charset="-79"/>
              </a:rPr>
              <a:t>— </a:t>
            </a:r>
            <a:r>
              <a:rPr lang="ru-RU" sz="2000" b="1" i="1" dirty="0" smtClean="0">
                <a:cs typeface="Aharoni" pitchFamily="2" charset="-79"/>
              </a:rPr>
              <a:t>при первой встрече установить визуальный контакт с аудиторией (слегка ее осмотреть); </a:t>
            </a:r>
            <a:endParaRPr lang="ru-RU" sz="2000" b="1" i="1" dirty="0" smtClean="0">
              <a:cs typeface="Aharoni" pitchFamily="2" charset="-79"/>
            </a:endParaRPr>
          </a:p>
          <a:p>
            <a:pPr algn="just"/>
            <a:r>
              <a:rPr lang="ru-RU" sz="2000" b="1" i="1" dirty="0" smtClean="0">
                <a:cs typeface="Aharoni" pitchFamily="2" charset="-79"/>
              </a:rPr>
              <a:t>— </a:t>
            </a:r>
            <a:r>
              <a:rPr lang="ru-RU" sz="2000" b="1" i="1" dirty="0" smtClean="0">
                <a:cs typeface="Aharoni" pitchFamily="2" charset="-79"/>
              </a:rPr>
              <a:t>приветствовать аудиторию; </a:t>
            </a:r>
            <a:endParaRPr lang="ru-RU" sz="2000" b="1" i="1" dirty="0" smtClean="0">
              <a:cs typeface="Aharoni" pitchFamily="2" charset="-79"/>
            </a:endParaRPr>
          </a:p>
          <a:p>
            <a:pPr algn="just"/>
            <a:r>
              <a:rPr lang="ru-RU" sz="2000" b="1" i="1" dirty="0" smtClean="0">
                <a:cs typeface="Aharoni" pitchFamily="2" charset="-79"/>
              </a:rPr>
              <a:t>— </a:t>
            </a:r>
            <a:r>
              <a:rPr lang="ru-RU" sz="2000" b="1" i="1" dirty="0" smtClean="0">
                <a:cs typeface="Aharoni" pitchFamily="2" charset="-79"/>
              </a:rPr>
              <a:t>представиться; </a:t>
            </a:r>
            <a:endParaRPr lang="ru-RU" sz="2000" b="1" i="1" dirty="0" smtClean="0">
              <a:cs typeface="Aharoni" pitchFamily="2" charset="-79"/>
            </a:endParaRPr>
          </a:p>
          <a:p>
            <a:pPr algn="just"/>
            <a:r>
              <a:rPr lang="ru-RU" sz="2000" b="1" i="1" dirty="0" smtClean="0">
                <a:cs typeface="Aharoni" pitchFamily="2" charset="-79"/>
              </a:rPr>
              <a:t>— </a:t>
            </a:r>
            <a:r>
              <a:rPr lang="ru-RU" sz="2000" b="1" i="1" dirty="0" smtClean="0">
                <a:cs typeface="Aharoni" pitchFamily="2" charset="-79"/>
              </a:rPr>
              <a:t>выступить (в неформальной обстановке — начать с оглашения вопроса повестки, в формальной обстановке — начать с введения, озвучивания темы); </a:t>
            </a:r>
            <a:endParaRPr lang="ru-RU" sz="2000" b="1" i="1" dirty="0" smtClean="0">
              <a:cs typeface="Aharoni" pitchFamily="2" charset="-79"/>
            </a:endParaRPr>
          </a:p>
          <a:p>
            <a:pPr algn="just"/>
            <a:r>
              <a:rPr lang="ru-RU" sz="2000" b="1" i="1" dirty="0" smtClean="0">
                <a:cs typeface="Aharoni" pitchFamily="2" charset="-79"/>
              </a:rPr>
              <a:t>— </a:t>
            </a:r>
            <a:r>
              <a:rPr lang="ru-RU" sz="2000" b="1" i="1" dirty="0" smtClean="0">
                <a:cs typeface="Aharoni" pitchFamily="2" charset="-79"/>
              </a:rPr>
              <a:t>продемонстрировать иллюстрации.</a:t>
            </a:r>
            <a:endParaRPr lang="en-US" sz="2000" b="1" i="1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6409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Рекомендации выступающему: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r>
              <a:rPr lang="ru-RU" sz="2400" b="1" dirty="0" smtClean="0"/>
              <a:t>— </a:t>
            </a:r>
            <a:r>
              <a:rPr lang="ru-RU" sz="2400" b="1" dirty="0" smtClean="0"/>
              <a:t>не сбивайтесь из-за опоздавших; </a:t>
            </a:r>
            <a:endParaRPr lang="ru-RU" sz="2400" b="1" dirty="0" smtClean="0"/>
          </a:p>
          <a:p>
            <a:r>
              <a:rPr lang="ru-RU" sz="2400" b="1" dirty="0" smtClean="0"/>
              <a:t>реагируйте </a:t>
            </a:r>
            <a:r>
              <a:rPr lang="ru-RU" sz="2400" b="1" dirty="0" smtClean="0"/>
              <a:t>только на вопросы по теме доклада, остальные откладывайте на потом; </a:t>
            </a:r>
            <a:endParaRPr lang="ru-RU" sz="2400" b="1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smtClean="0"/>
              <a:t>указку используйте для работы, а не для игры; </a:t>
            </a:r>
            <a:endParaRPr lang="ru-RU" sz="2400" b="1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smtClean="0"/>
              <a:t>посторонние разговоры прерывайте через визуальный контакт, а затем путем направленных вопросов; </a:t>
            </a:r>
            <a:endParaRPr lang="ru-RU" sz="2400" b="1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smtClean="0"/>
              <a:t>в случае неполадки оборудования или от него отказаться, или сделать небольшой перерыв для его настройки; </a:t>
            </a:r>
            <a:endParaRPr lang="ru-RU" sz="2400" b="1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smtClean="0"/>
              <a:t>не находиться в поле изображения на экране</a:t>
            </a:r>
            <a:r>
              <a:rPr lang="ru-RU" sz="2400" b="1" dirty="0" smtClean="0"/>
              <a:t>;</a:t>
            </a:r>
          </a:p>
          <a:p>
            <a:r>
              <a:rPr lang="ru-RU" sz="2400" b="1" dirty="0" smtClean="0"/>
              <a:t> </a:t>
            </a:r>
            <a:r>
              <a:rPr lang="ru-RU" sz="2400" b="1" dirty="0" smtClean="0"/>
              <a:t>— быть лицом к публике; </a:t>
            </a:r>
            <a:endParaRPr lang="ru-RU" sz="2400" b="1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smtClean="0"/>
              <a:t>подчеркивать наиболее важное указкой; </a:t>
            </a:r>
            <a:endParaRPr lang="ru-RU" sz="2400" b="1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smtClean="0"/>
              <a:t>не использовать слишком много плакатов (кадров), избегать суеты, хаоса; </a:t>
            </a:r>
            <a:endParaRPr lang="ru-RU" sz="2400" b="1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smtClean="0"/>
              <a:t>в заключение перечислить основные моменты выступления, дать прогноз развития ситуации; призыв. </a:t>
            </a:r>
            <a:r>
              <a:rPr lang="ru-RU" sz="2400" b="1" dirty="0" smtClean="0"/>
              <a:t> </a:t>
            </a:r>
            <a:endParaRPr lang="en-US" sz="2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32656"/>
            <a:ext cx="81369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dirty="0" smtClean="0">
                <a:solidFill>
                  <a:srgbClr val="FF0000"/>
                </a:solidFill>
                <a:cs typeface="Aharoni" pitchFamily="2" charset="-79"/>
              </a:rPr>
              <a:t>Завершением выступления может быть</a:t>
            </a:r>
            <a:r>
              <a:rPr lang="ru-RU" sz="3400" dirty="0" smtClean="0">
                <a:solidFill>
                  <a:srgbClr val="FF0000"/>
                </a:solidFill>
              </a:rPr>
              <a:t>: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endParaRPr lang="ru-RU" sz="3200" dirty="0" smtClean="0">
              <a:solidFill>
                <a:srgbClr val="FF0000"/>
              </a:solidFill>
            </a:endParaRPr>
          </a:p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—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обобщение; </a:t>
            </a:r>
            <a:endParaRPr lang="ru-RU" sz="3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—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призыв; </a:t>
            </a:r>
            <a:endParaRPr lang="ru-RU" sz="3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—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переход к дискуссии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— стимулирование аудитории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к</a:t>
            </a:r>
          </a:p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вопросам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(меня часто спрашивают …); </a:t>
            </a:r>
            <a:endParaRPr lang="ru-RU" sz="3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—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резюме (дискуссия выявила ряд интересных моментов …); </a:t>
            </a:r>
            <a:endParaRPr lang="ru-RU" sz="3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—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финал (большое спасибо за …; 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на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этом тема завершена и мы переходим к …)</a:t>
            </a:r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42493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cs typeface="Aharoni" pitchFamily="2" charset="-79"/>
              </a:rPr>
              <a:t>Групповое </a:t>
            </a:r>
            <a:r>
              <a:rPr lang="ru-RU" sz="2400" dirty="0" smtClean="0">
                <a:solidFill>
                  <a:srgbClr val="FF0000"/>
                </a:solidFill>
                <a:cs typeface="Aharoni" pitchFamily="2" charset="-79"/>
              </a:rPr>
              <a:t>взаимодействие. </a:t>
            </a:r>
            <a:r>
              <a:rPr lang="ru-RU" sz="2400" dirty="0" err="1" smtClean="0">
                <a:solidFill>
                  <a:srgbClr val="FF0000"/>
                </a:solidFill>
                <a:cs typeface="Aharoni" pitchFamily="2" charset="-79"/>
              </a:rPr>
              <a:t>Модерация</a:t>
            </a:r>
            <a:r>
              <a:rPr lang="ru-RU" sz="2400" dirty="0" smtClean="0">
                <a:solidFill>
                  <a:srgbClr val="FF0000"/>
                </a:solidFill>
                <a:cs typeface="Aharoni" pitchFamily="2" charset="-79"/>
              </a:rPr>
              <a:t> и </a:t>
            </a:r>
            <a:r>
              <a:rPr lang="ru-RU" sz="2400" dirty="0" smtClean="0">
                <a:solidFill>
                  <a:srgbClr val="FF0000"/>
                </a:solidFill>
                <a:cs typeface="Aharoni" pitchFamily="2" charset="-79"/>
              </a:rPr>
              <a:t>метапланирование</a:t>
            </a:r>
            <a:r>
              <a:rPr lang="ru-RU" dirty="0" smtClean="0"/>
              <a:t>. </a:t>
            </a:r>
          </a:p>
          <a:p>
            <a:pPr algn="just"/>
            <a:r>
              <a:rPr lang="ru-RU" sz="2200" b="1" dirty="0" err="1" smtClean="0"/>
              <a:t>Модерация</a:t>
            </a:r>
            <a:r>
              <a:rPr lang="ru-RU" sz="2200" b="1" dirty="0" smtClean="0"/>
              <a:t> </a:t>
            </a:r>
            <a:r>
              <a:rPr lang="ru-RU" sz="2200" b="1" dirty="0" smtClean="0"/>
              <a:t>— совокупность приемов, которые направлены на конструктивное, творческое, открытое, деловое решение проблем, в котором задействованы многие люди. </a:t>
            </a:r>
            <a:endParaRPr lang="ru-RU" sz="2200" b="1" dirty="0" smtClean="0"/>
          </a:p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Требования </a:t>
            </a:r>
            <a:r>
              <a:rPr lang="ru-RU" sz="2200" b="1" dirty="0" smtClean="0">
                <a:solidFill>
                  <a:srgbClr val="FF0000"/>
                </a:solidFill>
              </a:rPr>
              <a:t>к модератору </a:t>
            </a:r>
            <a:endParaRPr lang="ru-RU" sz="2200" b="1" dirty="0" smtClean="0">
              <a:solidFill>
                <a:srgbClr val="FF0000"/>
              </a:solidFill>
            </a:endParaRPr>
          </a:p>
          <a:p>
            <a:pPr algn="just"/>
            <a:r>
              <a:rPr lang="ru-RU" sz="2400" b="1" dirty="0" smtClean="0"/>
              <a:t>Модератор </a:t>
            </a:r>
            <a:r>
              <a:rPr lang="ru-RU" sz="2400" b="1" dirty="0" smtClean="0"/>
              <a:t>по отношению к группе создает атмосферу сотрудничества, снимает напряжение, никого не выставляет в глупом виде, останавливает болтунов, поощряет к высказыванию молчунов, придает каждому чувство принадлежности к группе, поддерживает визуальный контакт с членами группы, настраивается на группу. </a:t>
            </a:r>
            <a:endParaRPr lang="ru-RU" sz="2400" b="1" dirty="0" smtClean="0"/>
          </a:p>
          <a:p>
            <a:pPr algn="just"/>
            <a:r>
              <a:rPr lang="ru-RU" sz="2400" b="1" dirty="0" smtClean="0"/>
              <a:t>Модератор </a:t>
            </a:r>
            <a:r>
              <a:rPr lang="ru-RU" sz="2400" b="1" dirty="0" smtClean="0"/>
              <a:t>по отношению к процессу действует как капитан, делает игру, держит «красную нить», советует, посредничает, поддерживает мнения, устанавливает консенсус, устанавливает рамочные условия действия, остается нейтральным, делает наглядным содержание выступлений. </a:t>
            </a:r>
            <a:endParaRPr lang="en-US" sz="2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2493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Модератор должен действовать свободно, спокойно, позитивно, ориентироваться на процесс, прислушиваться к участникам, быть авторитетным, но не авторитарным, иметь волю для реализации намерений, не манипулировать участниками процесса, знать дело, выступать уверенно, владеть риторикой, признавать </a:t>
            </a:r>
            <a:r>
              <a:rPr lang="ru-RU" sz="2800" dirty="0" smtClean="0"/>
              <a:t>ошибки.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Метапланирование</a:t>
            </a:r>
            <a:r>
              <a:rPr lang="ru-RU" sz="2800" dirty="0" smtClean="0"/>
              <a:t> </a:t>
            </a:r>
            <a:endParaRPr lang="ru-RU" sz="2800" dirty="0" smtClean="0"/>
          </a:p>
          <a:p>
            <a:pPr algn="just"/>
            <a:r>
              <a:rPr lang="ru-RU" sz="2800" dirty="0" smtClean="0"/>
              <a:t>Метапланирование </a:t>
            </a:r>
            <a:r>
              <a:rPr lang="ru-RU" sz="2800" dirty="0" smtClean="0"/>
              <a:t>базируется на визуализации и технике вопросов: визуализация дискуссии на доске, планшете, экране. Смысл такой визуализации заключается в сборе и выделении существенных моментов, которые должны быть в поле зрения участников.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35292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FF0000"/>
                </a:solidFill>
              </a:rPr>
              <a:t>Конференции и семинары </a:t>
            </a:r>
            <a:endParaRPr lang="ru-RU" sz="2600" b="1" dirty="0" smtClean="0">
              <a:solidFill>
                <a:srgbClr val="FF0000"/>
              </a:solidFill>
            </a:endParaRPr>
          </a:p>
          <a:p>
            <a:pPr algn="just"/>
            <a:r>
              <a:rPr lang="ru-RU" sz="2600" b="1" dirty="0" smtClean="0">
                <a:solidFill>
                  <a:srgbClr val="FF0000"/>
                </a:solidFill>
              </a:rPr>
              <a:t>Конференция</a:t>
            </a:r>
            <a:r>
              <a:rPr lang="ru-RU" sz="2600" b="1" dirty="0" smtClean="0"/>
              <a:t> </a:t>
            </a:r>
            <a:r>
              <a:rPr lang="ru-RU" sz="2600" b="1" dirty="0" smtClean="0"/>
              <a:t>— собрание, совещание как отдельных лиц и ученых, так и представителей каких-либо организаций, групп, государств для обсуждения и решения каких-либо вопросов. </a:t>
            </a:r>
            <a:endParaRPr lang="ru-RU" sz="2600" b="1" dirty="0" smtClean="0"/>
          </a:p>
          <a:p>
            <a:pPr algn="just"/>
            <a:r>
              <a:rPr lang="ru-RU" sz="2600" b="1" dirty="0" smtClean="0"/>
              <a:t>Выделяют </a:t>
            </a:r>
            <a:r>
              <a:rPr lang="ru-RU" sz="2600" b="1" dirty="0" smtClean="0"/>
              <a:t>научные конференции, видеоконференции, </a:t>
            </a:r>
            <a:r>
              <a:rPr lang="ru-RU" sz="2600" b="1" dirty="0" err="1" smtClean="0"/>
              <a:t>интернет-конференции</a:t>
            </a:r>
            <a:r>
              <a:rPr lang="ru-RU" sz="2600" b="1" dirty="0" smtClean="0"/>
              <a:t>, </a:t>
            </a:r>
            <a:r>
              <a:rPr lang="ru-RU" sz="2600" b="1" dirty="0" err="1" smtClean="0"/>
              <a:t>бизнес-конференции</a:t>
            </a:r>
            <a:r>
              <a:rPr lang="ru-RU" sz="2600" b="1" dirty="0" smtClean="0"/>
              <a:t>, а также </a:t>
            </a:r>
            <a:r>
              <a:rPr lang="ru-RU" sz="2600" b="1" dirty="0" err="1" smtClean="0"/>
              <a:t>пресс-конференци</a:t>
            </a:r>
            <a:r>
              <a:rPr lang="ru-RU" sz="2600" b="1" dirty="0" smtClean="0"/>
              <a:t>. </a:t>
            </a:r>
          </a:p>
          <a:p>
            <a:pPr algn="just"/>
            <a:r>
              <a:rPr lang="ru-RU" sz="2600" b="1" dirty="0" smtClean="0"/>
              <a:t>	</a:t>
            </a:r>
            <a:r>
              <a:rPr lang="ru-RU" sz="2600" b="1" dirty="0" smtClean="0">
                <a:solidFill>
                  <a:srgbClr val="FF0000"/>
                </a:solidFill>
              </a:rPr>
              <a:t>Семинары</a:t>
            </a:r>
            <a:r>
              <a:rPr lang="ru-RU" sz="2600" b="1" dirty="0" smtClean="0"/>
              <a:t> </a:t>
            </a:r>
            <a:r>
              <a:rPr lang="ru-RU" sz="2600" b="1" dirty="0" smtClean="0"/>
              <a:t>в отличие от конференций имеют в большей степени образовательное значение, являются формой учебно-практических занятий. Как правило, на семинарах несколько человек делают доклады для остальных участников семинара. </a:t>
            </a:r>
            <a:endParaRPr lang="ru-RU" sz="2600" b="1" dirty="0" smtClean="0"/>
          </a:p>
          <a:p>
            <a:pPr algn="just"/>
            <a:r>
              <a:rPr lang="ru-RU" sz="2600" b="1" dirty="0" smtClean="0"/>
              <a:t>Различают </a:t>
            </a:r>
            <a:r>
              <a:rPr lang="ru-RU" sz="2600" b="1" dirty="0" err="1" smtClean="0"/>
              <a:t>бизнес-семинары</a:t>
            </a:r>
            <a:r>
              <a:rPr lang="ru-RU" sz="2600" b="1" dirty="0" smtClean="0"/>
              <a:t>, научные и учебные </a:t>
            </a:r>
            <a:r>
              <a:rPr lang="ru-RU" sz="2600" b="1" dirty="0" smtClean="0"/>
              <a:t>семинары.</a:t>
            </a:r>
            <a:endParaRPr lang="en-US" sz="26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9"/>
            <a:ext cx="835292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Гарвардская концепция переговоров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algn="just"/>
            <a:r>
              <a:rPr lang="ru-RU" sz="2400" dirty="0" smtClean="0"/>
              <a:t>	Гарвардская </a:t>
            </a:r>
            <a:r>
              <a:rPr lang="ru-RU" sz="2400" dirty="0" smtClean="0"/>
              <a:t>концепция касается </a:t>
            </a:r>
            <a:r>
              <a:rPr lang="ru-RU" sz="2400" i="1" dirty="0" smtClean="0">
                <a:solidFill>
                  <a:srgbClr val="FF0000"/>
                </a:solidFill>
              </a:rPr>
              <a:t>переговорной</a:t>
            </a:r>
            <a:r>
              <a:rPr lang="ru-RU" sz="2400" dirty="0" smtClean="0"/>
              <a:t> </a:t>
            </a:r>
            <a:r>
              <a:rPr lang="ru-RU" sz="2400" i="1" dirty="0" smtClean="0">
                <a:solidFill>
                  <a:srgbClr val="FF0000"/>
                </a:solidFill>
              </a:rPr>
              <a:t>ситуации, в которой партнеры, с одной стороны, должны достичь согласия, а с другой — желают реализовать свои собственные цели и интересы</a:t>
            </a:r>
            <a:r>
              <a:rPr lang="ru-RU" sz="2400" dirty="0" smtClean="0"/>
              <a:t>. </a:t>
            </a:r>
            <a:endParaRPr lang="ru-RU" sz="2400" dirty="0" smtClean="0"/>
          </a:p>
          <a:p>
            <a:pPr algn="just"/>
            <a:r>
              <a:rPr lang="ru-RU" sz="2400" dirty="0" smtClean="0"/>
              <a:t>Опасность</a:t>
            </a:r>
            <a:r>
              <a:rPr lang="ru-RU" sz="2400" dirty="0" smtClean="0"/>
              <a:t>, подстерегающая участников переговоров в такой ситуации,— ссоры и взаимное противостояние. </a:t>
            </a:r>
            <a:endParaRPr lang="ru-RU" sz="2400" dirty="0" smtClean="0"/>
          </a:p>
          <a:p>
            <a:pPr algn="just"/>
            <a:r>
              <a:rPr lang="ru-RU" sz="2400" dirty="0" smtClean="0"/>
              <a:t>Авторы </a:t>
            </a:r>
            <a:r>
              <a:rPr lang="ru-RU" sz="2400" dirty="0" smtClean="0"/>
              <a:t>гарвардской концепции переговоров Фишер и </a:t>
            </a:r>
            <a:r>
              <a:rPr lang="ru-RU" sz="2400" dirty="0" err="1" smtClean="0"/>
              <a:t>Ури</a:t>
            </a:r>
            <a:r>
              <a:rPr lang="ru-RU" sz="2400" dirty="0" smtClean="0"/>
              <a:t> предлагают следующее: </a:t>
            </a:r>
            <a:endParaRPr lang="ru-RU" sz="2400" dirty="0" smtClean="0"/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— </a:t>
            </a:r>
            <a:r>
              <a:rPr lang="ru-RU" sz="2400" b="1" dirty="0" smtClean="0">
                <a:solidFill>
                  <a:srgbClr val="FF0000"/>
                </a:solidFill>
              </a:rPr>
              <a:t>рассматривать людей и проблемы раздельно (критика позиций и мнений не должна переходить в личное нападение);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— </a:t>
            </a:r>
            <a:r>
              <a:rPr lang="ru-RU" sz="2400" b="1" dirty="0" smtClean="0">
                <a:solidFill>
                  <a:srgbClr val="FF0000"/>
                </a:solidFill>
              </a:rPr>
              <a:t>в центре переговоров должны быть не позиции, а интересы (понять, на базе каких интересов партнер отстаивает свою позицию, каких последствий для своих интересов опасается партнер применительно к данной позиции</a:t>
            </a:r>
            <a:r>
              <a:rPr lang="ru-RU" sz="2400" b="1" dirty="0" smtClean="0">
                <a:solidFill>
                  <a:srgbClr val="FF0000"/>
                </a:solidFill>
              </a:rPr>
              <a:t>);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— перед решением рассмотреть возможные альтернативы;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— </a:t>
            </a:r>
            <a:r>
              <a:rPr lang="ru-RU" sz="2400" b="1" dirty="0" smtClean="0">
                <a:solidFill>
                  <a:srgbClr val="FF0000"/>
                </a:solidFill>
              </a:rPr>
              <a:t>разработка решения должна базироваться на объективных обстоятельствах и принципах</a:t>
            </a:r>
            <a:r>
              <a:rPr lang="ru-RU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1121</Words>
  <Application>Microsoft Office PowerPoint</Application>
  <PresentationFormat>Экран (4:3)</PresentationFormat>
  <Paragraphs>128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Речь и доклад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Речь и доклад</dc:title>
  <dc:creator>admin</dc:creator>
  <cp:lastModifiedBy>admin</cp:lastModifiedBy>
  <cp:revision>12</cp:revision>
  <dcterms:created xsi:type="dcterms:W3CDTF">2023-04-13T16:32:22Z</dcterms:created>
  <dcterms:modified xsi:type="dcterms:W3CDTF">2023-04-13T18:31:51Z</dcterms:modified>
</cp:coreProperties>
</file>